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22" Type="http://schemas.openxmlformats.org/officeDocument/2006/relationships/slide" Target="slides/slide18.xml"/><Relationship Id="rId10" Type="http://schemas.openxmlformats.org/officeDocument/2006/relationships/slide" Target="slides/slide6.xml"/><Relationship Id="rId21" Type="http://schemas.openxmlformats.org/officeDocument/2006/relationships/slide" Target="slides/slide17.xml"/><Relationship Id="rId13" Type="http://schemas.openxmlformats.org/officeDocument/2006/relationships/slide" Target="slides/slide9.xml"/><Relationship Id="rId12" Type="http://schemas.openxmlformats.org/officeDocument/2006/relationships/slide" Target="slides/slide8.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34" name="Shape 1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58" name="Shape 5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71" name="Shape 7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78" name="Shape 7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1" name="Shape 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 name="Shape 97"/>
        <p:cNvGrpSpPr/>
        <p:nvPr/>
      </p:nvGrpSpPr>
      <p:grpSpPr>
        <a:xfrm>
          <a:off x="0" y="0"/>
          <a:ext cx="0" cy="0"/>
          <a:chOff x="0" y="0"/>
          <a:chExt cx="0" cy="0"/>
        </a:xfrm>
      </p:grpSpPr>
      <p:sp>
        <p:nvSpPr>
          <p:cNvPr id="98" name="Shape 9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9" name="Shape 9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 name="Shape 102"/>
        <p:cNvGrpSpPr/>
        <p:nvPr/>
      </p:nvGrpSpPr>
      <p:grpSpPr>
        <a:xfrm>
          <a:off x="0" y="0"/>
          <a:ext cx="0" cy="0"/>
          <a:chOff x="0" y="0"/>
          <a:chExt cx="0" cy="0"/>
        </a:xfrm>
      </p:grpSpPr>
      <p:sp>
        <p:nvSpPr>
          <p:cNvPr id="103" name="Shape 10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04" name="Shape 1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dk1"/>
              </a:buClr>
              <a:defRPr>
                <a:solidFill>
                  <a:schemeClr val="dk1"/>
                </a:solidFill>
              </a:defRPr>
            </a:lvl1pPr>
            <a:lvl2pPr lvl="1">
              <a:spcBef>
                <a:spcPts val="0"/>
              </a:spcBef>
              <a:buClr>
                <a:schemeClr val="dk1"/>
              </a:buClr>
              <a:defRPr>
                <a:solidFill>
                  <a:schemeClr val="dk1"/>
                </a:solidFill>
              </a:defRPr>
            </a:lvl2pPr>
            <a:lvl3pPr lvl="2">
              <a:spcBef>
                <a:spcPts val="0"/>
              </a:spcBef>
              <a:buClr>
                <a:schemeClr val="dk1"/>
              </a:buClr>
              <a:defRPr>
                <a:solidFill>
                  <a:schemeClr val="dk1"/>
                </a:solidFill>
              </a:defRPr>
            </a:lvl3pPr>
            <a:lvl4pPr lvl="3">
              <a:spcBef>
                <a:spcPts val="0"/>
              </a:spcBef>
              <a:buClr>
                <a:schemeClr val="dk1"/>
              </a:buClr>
              <a:defRPr>
                <a:solidFill>
                  <a:schemeClr val="dk1"/>
                </a:solidFill>
              </a:defRPr>
            </a:lvl4pPr>
            <a:lvl5pPr lvl="4">
              <a:spcBef>
                <a:spcPts val="0"/>
              </a:spcBef>
              <a:buClr>
                <a:schemeClr val="dk1"/>
              </a:buClr>
              <a:defRPr>
                <a:solidFill>
                  <a:schemeClr val="dk1"/>
                </a:solidFill>
              </a:defRPr>
            </a:lvl5pPr>
            <a:lvl6pPr lvl="5">
              <a:spcBef>
                <a:spcPts val="0"/>
              </a:spcBef>
              <a:buClr>
                <a:schemeClr val="dk1"/>
              </a:buClr>
              <a:defRPr>
                <a:solidFill>
                  <a:schemeClr val="dk1"/>
                </a:solidFill>
              </a:defRPr>
            </a:lvl6pPr>
            <a:lvl7pPr lvl="6">
              <a:spcBef>
                <a:spcPts val="0"/>
              </a:spcBef>
              <a:buClr>
                <a:schemeClr val="dk1"/>
              </a:buClr>
              <a:defRPr>
                <a:solidFill>
                  <a:schemeClr val="dk1"/>
                </a:solidFill>
              </a:defRPr>
            </a:lvl7pPr>
            <a:lvl8pPr lvl="7">
              <a:spcBef>
                <a:spcPts val="0"/>
              </a:spcBef>
              <a:buClr>
                <a:schemeClr val="dk1"/>
              </a:buClr>
              <a:defRPr>
                <a:solidFill>
                  <a:schemeClr val="dk1"/>
                </a:solidFill>
              </a:defRPr>
            </a:lvl8pPr>
            <a:lvl9pPr lvl="8">
              <a:spcBef>
                <a:spcPts val="0"/>
              </a:spcBef>
              <a:buClr>
                <a:schemeClr val="dk1"/>
              </a:buClr>
              <a:defRPr>
                <a:solidFill>
                  <a:schemeClr val="dk1"/>
                </a:solidFill>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lt2"/>
              </a:buClr>
              <a:buSzPct val="100000"/>
              <a:defRPr sz="1800">
                <a:solidFill>
                  <a:schemeClr val="lt2"/>
                </a:solidFill>
              </a:defRPr>
            </a:lvl1pPr>
            <a:lvl2pPr lvl="1">
              <a:lnSpc>
                <a:spcPct val="115000"/>
              </a:lnSpc>
              <a:spcBef>
                <a:spcPts val="0"/>
              </a:spcBef>
              <a:spcAft>
                <a:spcPts val="1600"/>
              </a:spcAft>
              <a:buClr>
                <a:schemeClr val="lt2"/>
              </a:buClr>
              <a:defRPr>
                <a:solidFill>
                  <a:schemeClr val="lt2"/>
                </a:solidFill>
              </a:defRPr>
            </a:lvl2pPr>
            <a:lvl3pPr lvl="2">
              <a:lnSpc>
                <a:spcPct val="115000"/>
              </a:lnSpc>
              <a:spcBef>
                <a:spcPts val="0"/>
              </a:spcBef>
              <a:spcAft>
                <a:spcPts val="1600"/>
              </a:spcAft>
              <a:buClr>
                <a:schemeClr val="lt2"/>
              </a:buClr>
              <a:defRPr>
                <a:solidFill>
                  <a:schemeClr val="lt2"/>
                </a:solidFill>
              </a:defRPr>
            </a:lvl3pPr>
            <a:lvl4pPr lvl="3">
              <a:lnSpc>
                <a:spcPct val="115000"/>
              </a:lnSpc>
              <a:spcBef>
                <a:spcPts val="0"/>
              </a:spcBef>
              <a:spcAft>
                <a:spcPts val="1600"/>
              </a:spcAft>
              <a:buClr>
                <a:schemeClr val="lt2"/>
              </a:buClr>
              <a:defRPr>
                <a:solidFill>
                  <a:schemeClr val="lt2"/>
                </a:solidFill>
              </a:defRPr>
            </a:lvl4pPr>
            <a:lvl5pPr lvl="4">
              <a:lnSpc>
                <a:spcPct val="115000"/>
              </a:lnSpc>
              <a:spcBef>
                <a:spcPts val="0"/>
              </a:spcBef>
              <a:spcAft>
                <a:spcPts val="1600"/>
              </a:spcAft>
              <a:buClr>
                <a:schemeClr val="lt2"/>
              </a:buClr>
              <a:defRPr>
                <a:solidFill>
                  <a:schemeClr val="lt2"/>
                </a:solidFill>
              </a:defRPr>
            </a:lvl5pPr>
            <a:lvl6pPr lvl="5">
              <a:lnSpc>
                <a:spcPct val="115000"/>
              </a:lnSpc>
              <a:spcBef>
                <a:spcPts val="0"/>
              </a:spcBef>
              <a:spcAft>
                <a:spcPts val="1600"/>
              </a:spcAft>
              <a:buClr>
                <a:schemeClr val="lt2"/>
              </a:buClr>
              <a:defRPr>
                <a:solidFill>
                  <a:schemeClr val="lt2"/>
                </a:solidFill>
              </a:defRPr>
            </a:lvl6pPr>
            <a:lvl7pPr lvl="6">
              <a:lnSpc>
                <a:spcPct val="115000"/>
              </a:lnSpc>
              <a:spcBef>
                <a:spcPts val="0"/>
              </a:spcBef>
              <a:spcAft>
                <a:spcPts val="1600"/>
              </a:spcAft>
              <a:buClr>
                <a:schemeClr val="lt2"/>
              </a:buClr>
              <a:defRPr>
                <a:solidFill>
                  <a:schemeClr val="lt2"/>
                </a:solidFill>
              </a:defRPr>
            </a:lvl7pPr>
            <a:lvl8pPr lvl="7">
              <a:lnSpc>
                <a:spcPct val="115000"/>
              </a:lnSpc>
              <a:spcBef>
                <a:spcPts val="0"/>
              </a:spcBef>
              <a:spcAft>
                <a:spcPts val="1600"/>
              </a:spcAft>
              <a:buClr>
                <a:schemeClr val="lt2"/>
              </a:buClr>
              <a:defRPr>
                <a:solidFill>
                  <a:schemeClr val="lt2"/>
                </a:solidFill>
              </a:defRPr>
            </a:lvl8pPr>
            <a:lvl9pPr lvl="8">
              <a:lnSpc>
                <a:spcPct val="115000"/>
              </a:lnSpc>
              <a:spcBef>
                <a:spcPts val="0"/>
              </a:spcBef>
              <a:spcAft>
                <a:spcPts val="1600"/>
              </a:spcAft>
              <a:buClr>
                <a:schemeClr val="lt2"/>
              </a:buClr>
              <a:defRPr>
                <a:solidFill>
                  <a:schemeClr val="lt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lt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leesander1.github.io/arvr/" TargetMode="External"/><Relationship Id="rId4" Type="http://schemas.openxmlformats.org/officeDocument/2006/relationships/hyperlink" Target="https://leesander1.github.io/arvr/"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hyperlink" Target="https://leesander1.github.io/arvr/"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hyperlink" Target="https://leesander1.github.io/arvr/"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leesander1.github.io/arvr/" TargetMode="Externa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 name="Shape 53"/>
        <p:cNvGrpSpPr/>
        <p:nvPr/>
      </p:nvGrpSpPr>
      <p:grpSpPr>
        <a:xfrm>
          <a:off x="0" y="0"/>
          <a:ext cx="0" cy="0"/>
          <a:chOff x="0" y="0"/>
          <a:chExt cx="0" cy="0"/>
        </a:xfrm>
      </p:grpSpPr>
      <p:sp>
        <p:nvSpPr>
          <p:cNvPr id="54" name="Shape 54"/>
          <p:cNvSpPr txBox="1"/>
          <p:nvPr>
            <p:ph type="ctrTitle"/>
          </p:nvPr>
        </p:nvSpPr>
        <p:spPr>
          <a:xfrm>
            <a:off x="311708" y="744575"/>
            <a:ext cx="8520600" cy="2052600"/>
          </a:xfrm>
          <a:prstGeom prst="rect">
            <a:avLst/>
          </a:prstGeom>
        </p:spPr>
        <p:txBody>
          <a:bodyPr anchorCtr="0" anchor="b" bIns="91425" lIns="91425" rIns="91425" tIns="91425">
            <a:noAutofit/>
          </a:bodyPr>
          <a:lstStyle/>
          <a:p>
            <a:pPr lvl="0">
              <a:spcBef>
                <a:spcPts val="0"/>
              </a:spcBef>
              <a:buNone/>
            </a:pPr>
            <a:r>
              <a:rPr lang="en"/>
              <a:t>Virtual Reality &amp; Augmented Reality Earth</a:t>
            </a:r>
          </a:p>
        </p:txBody>
      </p:sp>
      <p:sp>
        <p:nvSpPr>
          <p:cNvPr id="55" name="Shape 55"/>
          <p:cNvSpPr txBox="1"/>
          <p:nvPr>
            <p:ph idx="1" type="subTitle"/>
          </p:nvPr>
        </p:nvSpPr>
        <p:spPr>
          <a:xfrm>
            <a:off x="311700" y="2834125"/>
            <a:ext cx="8520600" cy="792600"/>
          </a:xfrm>
          <a:prstGeom prst="rect">
            <a:avLst/>
          </a:prstGeom>
        </p:spPr>
        <p:txBody>
          <a:bodyPr anchorCtr="0" anchor="t" bIns="91425" lIns="91425" rIns="91425" tIns="91425">
            <a:noAutofit/>
          </a:bodyPr>
          <a:lstStyle/>
          <a:p>
            <a:pPr lvl="0">
              <a:spcBef>
                <a:spcPts val="0"/>
              </a:spcBef>
              <a:buNone/>
            </a:pPr>
            <a:r>
              <a:rPr lang="en" sz="2400">
                <a:hlinkClick r:id="rId3"/>
              </a:rPr>
              <a:t>https://leesander1.github.io/arvr/</a:t>
            </a:r>
          </a:p>
          <a:p>
            <a:pPr lvl="0">
              <a:spcBef>
                <a:spcPts val="0"/>
              </a:spcBef>
              <a:buNone/>
            </a:pPr>
            <a:r>
              <a:rPr lang="en" sz="2400"/>
              <a:t>https://leesander1.g</a:t>
            </a:r>
            <a:r>
              <a:rPr lang="en" sz="2400">
                <a:hlinkClick r:id="rId4"/>
              </a:rPr>
              <a:t>ithub.io/arvr/</a:t>
            </a:r>
            <a:r>
              <a:rPr lang="en" sz="2400"/>
              <a:t>space.html</a:t>
            </a:r>
          </a:p>
          <a:p>
            <a:pPr lvl="0">
              <a:spcBef>
                <a:spcPts val="0"/>
              </a:spcBef>
              <a:buNone/>
            </a:pPr>
            <a:r>
              <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 name="Shape 111"/>
        <p:cNvGrpSpPr/>
        <p:nvPr/>
      </p:nvGrpSpPr>
      <p:grpSpPr>
        <a:xfrm>
          <a:off x="0" y="0"/>
          <a:ext cx="0" cy="0"/>
          <a:chOff x="0" y="0"/>
          <a:chExt cx="0" cy="0"/>
        </a:xfrm>
      </p:grpSpPr>
      <p:sp>
        <p:nvSpPr>
          <p:cNvPr id="112" name="Shape 112"/>
          <p:cNvSpPr txBox="1"/>
          <p:nvPr>
            <p:ph type="title"/>
          </p:nvPr>
        </p:nvSpPr>
        <p:spPr>
          <a:xfrm>
            <a:off x="311700" y="555600"/>
            <a:ext cx="2808000" cy="755700"/>
          </a:xfrm>
          <a:prstGeom prst="rect">
            <a:avLst/>
          </a:prstGeom>
        </p:spPr>
        <p:txBody>
          <a:bodyPr anchorCtr="0" anchor="b" bIns="91425" lIns="91425" rIns="91425" tIns="91425">
            <a:noAutofit/>
          </a:bodyPr>
          <a:lstStyle/>
          <a:p>
            <a:pPr lvl="0" rtl="0">
              <a:spcBef>
                <a:spcPts val="0"/>
              </a:spcBef>
              <a:buNone/>
            </a:pPr>
            <a:r>
              <a:rPr lang="en"/>
              <a:t>Interaction</a:t>
            </a:r>
          </a:p>
        </p:txBody>
      </p:sp>
      <p:sp>
        <p:nvSpPr>
          <p:cNvPr id="113" name="Shape 113"/>
          <p:cNvSpPr txBox="1"/>
          <p:nvPr>
            <p:ph idx="1" type="body"/>
          </p:nvPr>
        </p:nvSpPr>
        <p:spPr>
          <a:xfrm>
            <a:off x="311700" y="1389600"/>
            <a:ext cx="3693300" cy="3179400"/>
          </a:xfrm>
          <a:prstGeom prst="rect">
            <a:avLst/>
          </a:prstGeom>
        </p:spPr>
        <p:txBody>
          <a:bodyPr anchorCtr="0" anchor="t" bIns="91425" lIns="91425" rIns="91425" tIns="91425">
            <a:noAutofit/>
          </a:bodyPr>
          <a:lstStyle/>
          <a:p>
            <a:pPr lvl="0" rtl="0">
              <a:spcBef>
                <a:spcPts val="0"/>
              </a:spcBef>
              <a:buNone/>
            </a:pPr>
            <a:r>
              <a:rPr lang="en"/>
              <a:t>The interaction in this project is derived from several core features of the webvr concepts. </a:t>
            </a:r>
          </a:p>
          <a:p>
            <a:pPr indent="-228600" lvl="0" marL="457200" rtl="0">
              <a:spcBef>
                <a:spcPts val="0"/>
              </a:spcBef>
            </a:pPr>
            <a:r>
              <a:rPr lang="en"/>
              <a:t>Cell phone camera used as background layer for 3d space</a:t>
            </a:r>
          </a:p>
          <a:p>
            <a:pPr indent="-228600" lvl="0" marL="457200" rtl="0">
              <a:spcBef>
                <a:spcPts val="0"/>
              </a:spcBef>
            </a:pPr>
            <a:r>
              <a:rPr lang="en"/>
              <a:t>Marker used to initiate the AR objects</a:t>
            </a:r>
          </a:p>
          <a:p>
            <a:pPr indent="-228600" lvl="0" marL="457200" rtl="0">
              <a:spcBef>
                <a:spcPts val="0"/>
              </a:spcBef>
            </a:pPr>
            <a:r>
              <a:rPr lang="en"/>
              <a:t>Can use vr headset to view 3d space</a:t>
            </a:r>
          </a:p>
        </p:txBody>
      </p:sp>
      <p:pic>
        <p:nvPicPr>
          <p:cNvPr id="114" name="Shape 114"/>
          <p:cNvPicPr preferRelativeResize="0"/>
          <p:nvPr/>
        </p:nvPicPr>
        <p:blipFill>
          <a:blip r:embed="rId3">
            <a:alphaModFix/>
          </a:blip>
          <a:stretch>
            <a:fillRect/>
          </a:stretch>
        </p:blipFill>
        <p:spPr>
          <a:xfrm>
            <a:off x="5445750" y="152400"/>
            <a:ext cx="2721770" cy="483870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8" name="Shape 118"/>
        <p:cNvGrpSpPr/>
        <p:nvPr/>
      </p:nvGrpSpPr>
      <p:grpSpPr>
        <a:xfrm>
          <a:off x="0" y="0"/>
          <a:ext cx="0" cy="0"/>
          <a:chOff x="0" y="0"/>
          <a:chExt cx="0" cy="0"/>
        </a:xfrm>
      </p:grpSpPr>
      <p:sp>
        <p:nvSpPr>
          <p:cNvPr id="119" name="Shape 119"/>
          <p:cNvSpPr txBox="1"/>
          <p:nvPr>
            <p:ph type="title"/>
          </p:nvPr>
        </p:nvSpPr>
        <p:spPr>
          <a:xfrm>
            <a:off x="311700" y="555600"/>
            <a:ext cx="2808000" cy="755700"/>
          </a:xfrm>
          <a:prstGeom prst="rect">
            <a:avLst/>
          </a:prstGeom>
        </p:spPr>
        <p:txBody>
          <a:bodyPr anchorCtr="0" anchor="b" bIns="91425" lIns="91425" rIns="91425" tIns="91425">
            <a:noAutofit/>
          </a:bodyPr>
          <a:lstStyle/>
          <a:p>
            <a:pPr lvl="0" rtl="0">
              <a:spcBef>
                <a:spcPts val="0"/>
              </a:spcBef>
              <a:buNone/>
            </a:pPr>
            <a:r>
              <a:rPr lang="en"/>
              <a:t>Geometric Objects</a:t>
            </a:r>
          </a:p>
        </p:txBody>
      </p:sp>
      <p:sp>
        <p:nvSpPr>
          <p:cNvPr id="120" name="Shape 120"/>
          <p:cNvSpPr txBox="1"/>
          <p:nvPr>
            <p:ph idx="1" type="body"/>
          </p:nvPr>
        </p:nvSpPr>
        <p:spPr>
          <a:xfrm>
            <a:off x="311700" y="1389600"/>
            <a:ext cx="3693300" cy="3179400"/>
          </a:xfrm>
          <a:prstGeom prst="rect">
            <a:avLst/>
          </a:prstGeom>
        </p:spPr>
        <p:txBody>
          <a:bodyPr anchorCtr="0" anchor="t" bIns="91425" lIns="91425" rIns="91425" tIns="91425">
            <a:noAutofit/>
          </a:bodyPr>
          <a:lstStyle/>
          <a:p>
            <a:pPr lvl="0">
              <a:spcBef>
                <a:spcPts val="0"/>
              </a:spcBef>
              <a:buNone/>
            </a:pPr>
            <a:r>
              <a:rPr lang="en"/>
              <a:t>The objects used in the main part of project are all spheres. Another html file shapes.html uses other objects.</a:t>
            </a:r>
          </a:p>
          <a:p>
            <a:pPr indent="-228600" lvl="0" marL="457200" rtl="0">
              <a:spcBef>
                <a:spcPts val="0"/>
              </a:spcBef>
            </a:pPr>
            <a:r>
              <a:rPr lang="en"/>
              <a:t>Rendered using a-frame library</a:t>
            </a:r>
          </a:p>
          <a:p>
            <a:pPr indent="-228600" lvl="0" marL="457200" rtl="0">
              <a:spcBef>
                <a:spcPts val="0"/>
              </a:spcBef>
            </a:pPr>
            <a:r>
              <a:rPr lang="en"/>
              <a:t>&lt;a-sphere&gt;&lt;/a-sphere&gt;</a:t>
            </a:r>
          </a:p>
          <a:p>
            <a:pPr indent="-228600" lvl="0" marL="457200" rtl="0">
              <a:spcBef>
                <a:spcPts val="0"/>
              </a:spcBef>
            </a:pPr>
            <a:r>
              <a:rPr lang="en"/>
              <a:t>Take a radius, src, position &amp; more</a:t>
            </a:r>
          </a:p>
          <a:p>
            <a:pPr lvl="0" rtl="0">
              <a:spcBef>
                <a:spcPts val="0"/>
              </a:spcBef>
              <a:buNone/>
            </a:pPr>
            <a:r>
              <a:t/>
            </a:r>
            <a:endParaRPr/>
          </a:p>
          <a:p>
            <a:pPr lvl="0" rtl="0">
              <a:spcBef>
                <a:spcPts val="0"/>
              </a:spcBef>
              <a:buNone/>
            </a:pPr>
            <a:r>
              <a:t/>
            </a:r>
            <a:endParaRPr/>
          </a:p>
        </p:txBody>
      </p:sp>
      <p:pic>
        <p:nvPicPr>
          <p:cNvPr id="121" name="Shape 121"/>
          <p:cNvPicPr preferRelativeResize="0"/>
          <p:nvPr/>
        </p:nvPicPr>
        <p:blipFill>
          <a:blip r:embed="rId3">
            <a:alphaModFix/>
          </a:blip>
          <a:stretch>
            <a:fillRect/>
          </a:stretch>
        </p:blipFill>
        <p:spPr>
          <a:xfrm>
            <a:off x="167145" y="3128725"/>
            <a:ext cx="5573525" cy="175074"/>
          </a:xfrm>
          <a:prstGeom prst="rect">
            <a:avLst/>
          </a:prstGeom>
          <a:noFill/>
          <a:ln>
            <a:noFill/>
          </a:ln>
        </p:spPr>
      </p:pic>
      <p:pic>
        <p:nvPicPr>
          <p:cNvPr id="122" name="Shape 122"/>
          <p:cNvPicPr preferRelativeResize="0"/>
          <p:nvPr/>
        </p:nvPicPr>
        <p:blipFill>
          <a:blip r:embed="rId4">
            <a:alphaModFix/>
          </a:blip>
          <a:stretch>
            <a:fillRect/>
          </a:stretch>
        </p:blipFill>
        <p:spPr>
          <a:xfrm>
            <a:off x="5908995" y="96650"/>
            <a:ext cx="2719349" cy="4838700"/>
          </a:xfrm>
          <a:prstGeom prst="rect">
            <a:avLst/>
          </a:prstGeom>
          <a:noFill/>
          <a:ln>
            <a:noFill/>
          </a:ln>
        </p:spPr>
      </p:pic>
      <p:sp>
        <p:nvSpPr>
          <p:cNvPr id="123" name="Shape 123"/>
          <p:cNvSpPr txBox="1"/>
          <p:nvPr>
            <p:ph idx="4294967295" type="subTitle"/>
          </p:nvPr>
        </p:nvSpPr>
        <p:spPr>
          <a:xfrm>
            <a:off x="224950" y="3892650"/>
            <a:ext cx="5573400" cy="792600"/>
          </a:xfrm>
          <a:prstGeom prst="rect">
            <a:avLst/>
          </a:prstGeom>
        </p:spPr>
        <p:txBody>
          <a:bodyPr anchorCtr="0" anchor="t" bIns="91425" lIns="91425" rIns="91425" tIns="91425">
            <a:noAutofit/>
          </a:bodyPr>
          <a:lstStyle/>
          <a:p>
            <a:pPr lvl="0" rtl="0" algn="ctr">
              <a:spcBef>
                <a:spcPts val="0"/>
              </a:spcBef>
              <a:buNone/>
            </a:pPr>
            <a:r>
              <a:rPr lang="en">
                <a:hlinkClick r:id="rId5"/>
              </a:rPr>
              <a:t>https://leesander1.github.io/arvr/</a:t>
            </a:r>
            <a:r>
              <a:rPr lang="en"/>
              <a:t>shapes.html</a:t>
            </a:r>
          </a:p>
          <a:p>
            <a:pPr lvl="0" rtl="0">
              <a:spcBef>
                <a:spcPts val="0"/>
              </a:spcBef>
              <a:buNone/>
            </a:pPr>
            <a:r>
              <a:t/>
            </a:r>
            <a:endParaRPr sz="2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7" name="Shape 127"/>
        <p:cNvGrpSpPr/>
        <p:nvPr/>
      </p:nvGrpSpPr>
      <p:grpSpPr>
        <a:xfrm>
          <a:off x="0" y="0"/>
          <a:ext cx="0" cy="0"/>
          <a:chOff x="0" y="0"/>
          <a:chExt cx="0" cy="0"/>
        </a:xfrm>
      </p:grpSpPr>
      <p:sp>
        <p:nvSpPr>
          <p:cNvPr id="128" name="Shape 128"/>
          <p:cNvSpPr txBox="1"/>
          <p:nvPr>
            <p:ph type="title"/>
          </p:nvPr>
        </p:nvSpPr>
        <p:spPr>
          <a:xfrm>
            <a:off x="311700" y="555600"/>
            <a:ext cx="2808000" cy="755700"/>
          </a:xfrm>
          <a:prstGeom prst="rect">
            <a:avLst/>
          </a:prstGeom>
        </p:spPr>
        <p:txBody>
          <a:bodyPr anchorCtr="0" anchor="b" bIns="91425" lIns="91425" rIns="91425" tIns="91425">
            <a:noAutofit/>
          </a:bodyPr>
          <a:lstStyle/>
          <a:p>
            <a:pPr lvl="0" rtl="0">
              <a:spcBef>
                <a:spcPts val="0"/>
              </a:spcBef>
              <a:buNone/>
            </a:pPr>
            <a:r>
              <a:rPr lang="en"/>
              <a:t>Shading</a:t>
            </a:r>
          </a:p>
        </p:txBody>
      </p:sp>
      <p:sp>
        <p:nvSpPr>
          <p:cNvPr id="129" name="Shape 129"/>
          <p:cNvSpPr txBox="1"/>
          <p:nvPr>
            <p:ph idx="1" type="body"/>
          </p:nvPr>
        </p:nvSpPr>
        <p:spPr>
          <a:xfrm>
            <a:off x="311700" y="1389600"/>
            <a:ext cx="3693300" cy="3179400"/>
          </a:xfrm>
          <a:prstGeom prst="rect">
            <a:avLst/>
          </a:prstGeom>
        </p:spPr>
        <p:txBody>
          <a:bodyPr anchorCtr="0" anchor="t" bIns="91425" lIns="91425" rIns="91425" tIns="91425">
            <a:noAutofit/>
          </a:bodyPr>
          <a:lstStyle/>
          <a:p>
            <a:pPr lvl="0" rtl="0">
              <a:spcBef>
                <a:spcPts val="0"/>
              </a:spcBef>
              <a:buNone/>
            </a:pPr>
            <a:r>
              <a:rPr lang="en"/>
              <a:t>The objects used in the project are shaded. Effects like opacity are also available.</a:t>
            </a:r>
          </a:p>
          <a:p>
            <a:pPr lvl="0" rtl="0">
              <a:spcBef>
                <a:spcPts val="0"/>
              </a:spcBef>
              <a:buNone/>
            </a:pPr>
            <a:r>
              <a:t/>
            </a:r>
            <a:endParaRPr/>
          </a:p>
        </p:txBody>
      </p:sp>
      <p:pic>
        <p:nvPicPr>
          <p:cNvPr id="130" name="Shape 130"/>
          <p:cNvPicPr preferRelativeResize="0"/>
          <p:nvPr/>
        </p:nvPicPr>
        <p:blipFill>
          <a:blip r:embed="rId3">
            <a:alphaModFix/>
          </a:blip>
          <a:stretch>
            <a:fillRect/>
          </a:stretch>
        </p:blipFill>
        <p:spPr>
          <a:xfrm>
            <a:off x="167145" y="3128725"/>
            <a:ext cx="5573525" cy="175074"/>
          </a:xfrm>
          <a:prstGeom prst="rect">
            <a:avLst/>
          </a:prstGeom>
          <a:noFill/>
          <a:ln>
            <a:noFill/>
          </a:ln>
        </p:spPr>
      </p:pic>
      <p:pic>
        <p:nvPicPr>
          <p:cNvPr id="131" name="Shape 131"/>
          <p:cNvPicPr preferRelativeResize="0"/>
          <p:nvPr/>
        </p:nvPicPr>
        <p:blipFill>
          <a:blip r:embed="rId4">
            <a:alphaModFix/>
          </a:blip>
          <a:stretch>
            <a:fillRect/>
          </a:stretch>
        </p:blipFill>
        <p:spPr>
          <a:xfrm>
            <a:off x="5908995" y="96650"/>
            <a:ext cx="2719349" cy="483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5" name="Shape 135"/>
        <p:cNvGrpSpPr/>
        <p:nvPr/>
      </p:nvGrpSpPr>
      <p:grpSpPr>
        <a:xfrm>
          <a:off x="0" y="0"/>
          <a:ext cx="0" cy="0"/>
          <a:chOff x="0" y="0"/>
          <a:chExt cx="0" cy="0"/>
        </a:xfrm>
      </p:grpSpPr>
      <p:sp>
        <p:nvSpPr>
          <p:cNvPr id="136" name="Shape 136"/>
          <p:cNvSpPr txBox="1"/>
          <p:nvPr>
            <p:ph type="title"/>
          </p:nvPr>
        </p:nvSpPr>
        <p:spPr>
          <a:xfrm>
            <a:off x="311700" y="555600"/>
            <a:ext cx="2808000" cy="755700"/>
          </a:xfrm>
          <a:prstGeom prst="rect">
            <a:avLst/>
          </a:prstGeom>
        </p:spPr>
        <p:txBody>
          <a:bodyPr anchorCtr="0" anchor="b" bIns="91425" lIns="91425" rIns="91425" tIns="91425">
            <a:noAutofit/>
          </a:bodyPr>
          <a:lstStyle/>
          <a:p>
            <a:pPr lvl="0" rtl="0">
              <a:spcBef>
                <a:spcPts val="0"/>
              </a:spcBef>
              <a:buNone/>
            </a:pPr>
            <a:r>
              <a:rPr lang="en"/>
              <a:t>Transformations</a:t>
            </a:r>
          </a:p>
        </p:txBody>
      </p:sp>
      <p:sp>
        <p:nvSpPr>
          <p:cNvPr id="137" name="Shape 137"/>
          <p:cNvSpPr txBox="1"/>
          <p:nvPr>
            <p:ph idx="1" type="body"/>
          </p:nvPr>
        </p:nvSpPr>
        <p:spPr>
          <a:xfrm>
            <a:off x="311700" y="1389600"/>
            <a:ext cx="3693300" cy="3179400"/>
          </a:xfrm>
          <a:prstGeom prst="rect">
            <a:avLst/>
          </a:prstGeom>
        </p:spPr>
        <p:txBody>
          <a:bodyPr anchorCtr="0" anchor="t" bIns="91425" lIns="91425" rIns="91425" tIns="91425">
            <a:noAutofit/>
          </a:bodyPr>
          <a:lstStyle/>
          <a:p>
            <a:pPr lvl="0" rtl="0">
              <a:spcBef>
                <a:spcPts val="0"/>
              </a:spcBef>
              <a:buNone/>
            </a:pPr>
            <a:r>
              <a:rPr lang="en"/>
              <a:t>The transformations implemented in this project are rotations around other objects.</a:t>
            </a:r>
          </a:p>
          <a:p>
            <a:pPr indent="-228600" lvl="0" marL="457200" rtl="0">
              <a:spcBef>
                <a:spcPts val="0"/>
              </a:spcBef>
            </a:pPr>
            <a:r>
              <a:rPr lang="en"/>
              <a:t>Earth rotates around the sun’s z-axis at a set speed.</a:t>
            </a:r>
          </a:p>
          <a:p>
            <a:pPr indent="-228600" lvl="0" marL="457200" rtl="0">
              <a:spcBef>
                <a:spcPts val="0"/>
              </a:spcBef>
            </a:pPr>
            <a:r>
              <a:rPr lang="en"/>
              <a:t>Moon rotates around earth’s z-axis at different speed</a:t>
            </a:r>
          </a:p>
          <a:p>
            <a:pPr lvl="0" rtl="0">
              <a:spcBef>
                <a:spcPts val="0"/>
              </a:spcBef>
              <a:buNone/>
            </a:pPr>
            <a:r>
              <a:t/>
            </a:r>
            <a:endParaRPr/>
          </a:p>
        </p:txBody>
      </p:sp>
      <p:pic>
        <p:nvPicPr>
          <p:cNvPr id="138" name="Shape 138"/>
          <p:cNvPicPr preferRelativeResize="0"/>
          <p:nvPr/>
        </p:nvPicPr>
        <p:blipFill>
          <a:blip r:embed="rId3">
            <a:alphaModFix/>
          </a:blip>
          <a:stretch>
            <a:fillRect/>
          </a:stretch>
        </p:blipFill>
        <p:spPr>
          <a:xfrm>
            <a:off x="5445750" y="152400"/>
            <a:ext cx="2721770" cy="483870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2" name="Shape 142"/>
        <p:cNvGrpSpPr/>
        <p:nvPr/>
      </p:nvGrpSpPr>
      <p:grpSpPr>
        <a:xfrm>
          <a:off x="0" y="0"/>
          <a:ext cx="0" cy="0"/>
          <a:chOff x="0" y="0"/>
          <a:chExt cx="0" cy="0"/>
        </a:xfrm>
      </p:grpSpPr>
      <p:sp>
        <p:nvSpPr>
          <p:cNvPr id="143" name="Shape 143"/>
          <p:cNvSpPr txBox="1"/>
          <p:nvPr>
            <p:ph type="title"/>
          </p:nvPr>
        </p:nvSpPr>
        <p:spPr>
          <a:xfrm>
            <a:off x="311700" y="555600"/>
            <a:ext cx="3693300" cy="755700"/>
          </a:xfrm>
          <a:prstGeom prst="rect">
            <a:avLst/>
          </a:prstGeom>
        </p:spPr>
        <p:txBody>
          <a:bodyPr anchorCtr="0" anchor="b" bIns="91425" lIns="91425" rIns="91425" tIns="91425">
            <a:noAutofit/>
          </a:bodyPr>
          <a:lstStyle/>
          <a:p>
            <a:pPr lvl="0" rtl="0">
              <a:spcBef>
                <a:spcPts val="0"/>
              </a:spcBef>
              <a:buNone/>
            </a:pPr>
            <a:r>
              <a:rPr lang="en"/>
              <a:t>Projection &amp; Z-Buffer</a:t>
            </a:r>
          </a:p>
        </p:txBody>
      </p:sp>
      <p:sp>
        <p:nvSpPr>
          <p:cNvPr id="144" name="Shape 144"/>
          <p:cNvSpPr txBox="1"/>
          <p:nvPr>
            <p:ph idx="1" type="body"/>
          </p:nvPr>
        </p:nvSpPr>
        <p:spPr>
          <a:xfrm>
            <a:off x="311700" y="1389600"/>
            <a:ext cx="3693300" cy="3179400"/>
          </a:xfrm>
          <a:prstGeom prst="rect">
            <a:avLst/>
          </a:prstGeom>
        </p:spPr>
        <p:txBody>
          <a:bodyPr anchorCtr="0" anchor="t" bIns="91425" lIns="91425" rIns="91425" tIns="91425">
            <a:noAutofit/>
          </a:bodyPr>
          <a:lstStyle/>
          <a:p>
            <a:pPr lvl="0" rtl="0">
              <a:spcBef>
                <a:spcPts val="0"/>
              </a:spcBef>
              <a:buNone/>
            </a:pPr>
            <a:r>
              <a:rPr lang="en"/>
              <a:t>The objects use z-buffer to produce realistic physics of 3d environment</a:t>
            </a:r>
          </a:p>
          <a:p>
            <a:pPr indent="-228600" lvl="0" marL="457200" rtl="0">
              <a:spcBef>
                <a:spcPts val="0"/>
              </a:spcBef>
            </a:pPr>
            <a:r>
              <a:rPr lang="en"/>
              <a:t>As the moon rotates, it disappears behind the earth object</a:t>
            </a:r>
          </a:p>
          <a:p>
            <a:pPr indent="-228600" lvl="0" marL="457200" rtl="0">
              <a:spcBef>
                <a:spcPts val="0"/>
              </a:spcBef>
            </a:pPr>
            <a:r>
              <a:rPr lang="en"/>
              <a:t>As the earth rotates around the sun it disappears behind the sun</a:t>
            </a:r>
          </a:p>
          <a:p>
            <a:pPr indent="-228600" lvl="0" marL="457200" rtl="0">
              <a:spcBef>
                <a:spcPts val="0"/>
              </a:spcBef>
            </a:pPr>
            <a:r>
              <a:rPr lang="en"/>
              <a:t>Also same for in front of objects</a:t>
            </a:r>
          </a:p>
          <a:p>
            <a:pPr lvl="0" rtl="0">
              <a:spcBef>
                <a:spcPts val="0"/>
              </a:spcBef>
              <a:buNone/>
            </a:pPr>
            <a:r>
              <a:t/>
            </a:r>
            <a:endParaRPr/>
          </a:p>
        </p:txBody>
      </p:sp>
      <p:pic>
        <p:nvPicPr>
          <p:cNvPr id="145" name="Shape 145"/>
          <p:cNvPicPr preferRelativeResize="0"/>
          <p:nvPr/>
        </p:nvPicPr>
        <p:blipFill>
          <a:blip r:embed="rId3">
            <a:alphaModFix/>
          </a:blip>
          <a:stretch>
            <a:fillRect/>
          </a:stretch>
        </p:blipFill>
        <p:spPr>
          <a:xfrm>
            <a:off x="5504600" y="184450"/>
            <a:ext cx="2721770" cy="483870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9" name="Shape 149"/>
        <p:cNvGrpSpPr/>
        <p:nvPr/>
      </p:nvGrpSpPr>
      <p:grpSpPr>
        <a:xfrm>
          <a:off x="0" y="0"/>
          <a:ext cx="0" cy="0"/>
          <a:chOff x="0" y="0"/>
          <a:chExt cx="0" cy="0"/>
        </a:xfrm>
      </p:grpSpPr>
      <p:sp>
        <p:nvSpPr>
          <p:cNvPr id="150" name="Shape 150"/>
          <p:cNvSpPr txBox="1"/>
          <p:nvPr>
            <p:ph type="title"/>
          </p:nvPr>
        </p:nvSpPr>
        <p:spPr>
          <a:xfrm>
            <a:off x="311700" y="555600"/>
            <a:ext cx="3693300" cy="755700"/>
          </a:xfrm>
          <a:prstGeom prst="rect">
            <a:avLst/>
          </a:prstGeom>
        </p:spPr>
        <p:txBody>
          <a:bodyPr anchorCtr="0" anchor="b" bIns="91425" lIns="91425" rIns="91425" tIns="91425">
            <a:noAutofit/>
          </a:bodyPr>
          <a:lstStyle/>
          <a:p>
            <a:pPr lvl="0" rtl="0">
              <a:spcBef>
                <a:spcPts val="0"/>
              </a:spcBef>
              <a:buNone/>
            </a:pPr>
            <a:r>
              <a:rPr lang="en"/>
              <a:t>Clipping</a:t>
            </a:r>
          </a:p>
        </p:txBody>
      </p:sp>
      <p:sp>
        <p:nvSpPr>
          <p:cNvPr id="151" name="Shape 151"/>
          <p:cNvSpPr txBox="1"/>
          <p:nvPr>
            <p:ph idx="1" type="body"/>
          </p:nvPr>
        </p:nvSpPr>
        <p:spPr>
          <a:xfrm>
            <a:off x="311700" y="1389600"/>
            <a:ext cx="3693300" cy="3179400"/>
          </a:xfrm>
          <a:prstGeom prst="rect">
            <a:avLst/>
          </a:prstGeom>
        </p:spPr>
        <p:txBody>
          <a:bodyPr anchorCtr="0" anchor="t" bIns="91425" lIns="91425" rIns="91425" tIns="91425">
            <a:noAutofit/>
          </a:bodyPr>
          <a:lstStyle/>
          <a:p>
            <a:pPr lvl="0" rtl="0">
              <a:spcBef>
                <a:spcPts val="0"/>
              </a:spcBef>
              <a:buNone/>
            </a:pPr>
            <a:r>
              <a:rPr lang="en"/>
              <a:t>The objects will render in space based on the position relative to the camera. Objects can collide.</a:t>
            </a:r>
          </a:p>
          <a:p>
            <a:pPr lvl="0" rtl="0">
              <a:spcBef>
                <a:spcPts val="0"/>
              </a:spcBef>
              <a:buNone/>
            </a:pPr>
            <a:r>
              <a:t/>
            </a:r>
            <a:endParaRPr/>
          </a:p>
        </p:txBody>
      </p:sp>
      <p:pic>
        <p:nvPicPr>
          <p:cNvPr id="152" name="Shape 152"/>
          <p:cNvPicPr preferRelativeResize="0"/>
          <p:nvPr/>
        </p:nvPicPr>
        <p:blipFill>
          <a:blip r:embed="rId3">
            <a:alphaModFix/>
          </a:blip>
          <a:stretch>
            <a:fillRect/>
          </a:stretch>
        </p:blipFill>
        <p:spPr>
          <a:xfrm>
            <a:off x="5504600" y="184450"/>
            <a:ext cx="2721770" cy="483870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6" name="Shape 156"/>
        <p:cNvGrpSpPr/>
        <p:nvPr/>
      </p:nvGrpSpPr>
      <p:grpSpPr>
        <a:xfrm>
          <a:off x="0" y="0"/>
          <a:ext cx="0" cy="0"/>
          <a:chOff x="0" y="0"/>
          <a:chExt cx="0" cy="0"/>
        </a:xfrm>
      </p:grpSpPr>
      <p:sp>
        <p:nvSpPr>
          <p:cNvPr id="157" name="Shape 157"/>
          <p:cNvSpPr txBox="1"/>
          <p:nvPr>
            <p:ph type="title"/>
          </p:nvPr>
        </p:nvSpPr>
        <p:spPr>
          <a:xfrm>
            <a:off x="311700" y="555600"/>
            <a:ext cx="3693300" cy="755700"/>
          </a:xfrm>
          <a:prstGeom prst="rect">
            <a:avLst/>
          </a:prstGeom>
        </p:spPr>
        <p:txBody>
          <a:bodyPr anchorCtr="0" anchor="b" bIns="91425" lIns="91425" rIns="91425" tIns="91425">
            <a:noAutofit/>
          </a:bodyPr>
          <a:lstStyle/>
          <a:p>
            <a:pPr lvl="0" rtl="0">
              <a:spcBef>
                <a:spcPts val="0"/>
              </a:spcBef>
              <a:buNone/>
            </a:pPr>
            <a:r>
              <a:rPr lang="en"/>
              <a:t>Lighting</a:t>
            </a:r>
          </a:p>
        </p:txBody>
      </p:sp>
      <p:sp>
        <p:nvSpPr>
          <p:cNvPr id="158" name="Shape 158"/>
          <p:cNvSpPr txBox="1"/>
          <p:nvPr>
            <p:ph idx="1" type="body"/>
          </p:nvPr>
        </p:nvSpPr>
        <p:spPr>
          <a:xfrm>
            <a:off x="311700" y="1389600"/>
            <a:ext cx="3693300" cy="3179400"/>
          </a:xfrm>
          <a:prstGeom prst="rect">
            <a:avLst/>
          </a:prstGeom>
        </p:spPr>
        <p:txBody>
          <a:bodyPr anchorCtr="0" anchor="t" bIns="91425" lIns="91425" rIns="91425" tIns="91425">
            <a:noAutofit/>
          </a:bodyPr>
          <a:lstStyle/>
          <a:p>
            <a:pPr lvl="0" rtl="0">
              <a:spcBef>
                <a:spcPts val="0"/>
              </a:spcBef>
              <a:buNone/>
            </a:pPr>
            <a:r>
              <a:rPr lang="en"/>
              <a:t>The scene lighting is rendered from the camera. </a:t>
            </a:r>
          </a:p>
          <a:p>
            <a:pPr lvl="0" rtl="0">
              <a:spcBef>
                <a:spcPts val="0"/>
              </a:spcBef>
              <a:buNone/>
            </a:pPr>
            <a:r>
              <a:t/>
            </a:r>
            <a:endParaRPr/>
          </a:p>
          <a:p>
            <a:pPr lvl="0" rtl="0">
              <a:spcBef>
                <a:spcPts val="0"/>
              </a:spcBef>
              <a:buNone/>
            </a:pPr>
            <a:r>
              <a:t/>
            </a:r>
            <a:endParaRPr/>
          </a:p>
        </p:txBody>
      </p:sp>
      <p:pic>
        <p:nvPicPr>
          <p:cNvPr id="159" name="Shape 159"/>
          <p:cNvPicPr preferRelativeResize="0"/>
          <p:nvPr/>
        </p:nvPicPr>
        <p:blipFill>
          <a:blip r:embed="rId3">
            <a:alphaModFix/>
          </a:blip>
          <a:stretch>
            <a:fillRect/>
          </a:stretch>
        </p:blipFill>
        <p:spPr>
          <a:xfrm>
            <a:off x="5504600" y="184450"/>
            <a:ext cx="2721770" cy="483870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3" name="Shape 163"/>
        <p:cNvGrpSpPr/>
        <p:nvPr/>
      </p:nvGrpSpPr>
      <p:grpSpPr>
        <a:xfrm>
          <a:off x="0" y="0"/>
          <a:ext cx="0" cy="0"/>
          <a:chOff x="0" y="0"/>
          <a:chExt cx="0" cy="0"/>
        </a:xfrm>
      </p:grpSpPr>
      <p:sp>
        <p:nvSpPr>
          <p:cNvPr id="164" name="Shape 164"/>
          <p:cNvSpPr txBox="1"/>
          <p:nvPr>
            <p:ph type="title"/>
          </p:nvPr>
        </p:nvSpPr>
        <p:spPr>
          <a:xfrm>
            <a:off x="311700" y="555600"/>
            <a:ext cx="3693300" cy="755700"/>
          </a:xfrm>
          <a:prstGeom prst="rect">
            <a:avLst/>
          </a:prstGeom>
        </p:spPr>
        <p:txBody>
          <a:bodyPr anchorCtr="0" anchor="b" bIns="91425" lIns="91425" rIns="91425" tIns="91425">
            <a:noAutofit/>
          </a:bodyPr>
          <a:lstStyle/>
          <a:p>
            <a:pPr lvl="0" rtl="0">
              <a:spcBef>
                <a:spcPts val="0"/>
              </a:spcBef>
              <a:buNone/>
            </a:pPr>
            <a:r>
              <a:rPr lang="en"/>
              <a:t>Texture Mapping</a:t>
            </a:r>
          </a:p>
        </p:txBody>
      </p:sp>
      <p:sp>
        <p:nvSpPr>
          <p:cNvPr id="165" name="Shape 165"/>
          <p:cNvSpPr txBox="1"/>
          <p:nvPr>
            <p:ph idx="1" type="body"/>
          </p:nvPr>
        </p:nvSpPr>
        <p:spPr>
          <a:xfrm>
            <a:off x="311700" y="1389600"/>
            <a:ext cx="3693300" cy="3179400"/>
          </a:xfrm>
          <a:prstGeom prst="rect">
            <a:avLst/>
          </a:prstGeom>
        </p:spPr>
        <p:txBody>
          <a:bodyPr anchorCtr="0" anchor="t" bIns="91425" lIns="91425" rIns="91425" tIns="91425">
            <a:noAutofit/>
          </a:bodyPr>
          <a:lstStyle/>
          <a:p>
            <a:pPr lvl="0">
              <a:spcBef>
                <a:spcPts val="0"/>
              </a:spcBef>
              <a:buNone/>
            </a:pPr>
            <a:r>
              <a:rPr lang="en"/>
              <a:t>The objects have img textures that wrap the objects to give them realistic surfaces. </a:t>
            </a:r>
          </a:p>
          <a:p>
            <a:pPr lvl="0" rtl="0">
              <a:spcBef>
                <a:spcPts val="0"/>
              </a:spcBef>
              <a:buNone/>
            </a:pPr>
            <a:r>
              <a:t/>
            </a:r>
            <a:endParaRPr/>
          </a:p>
          <a:p>
            <a:pPr lvl="0" rtl="0">
              <a:spcBef>
                <a:spcPts val="0"/>
              </a:spcBef>
              <a:buNone/>
            </a:pPr>
            <a:r>
              <a:t/>
            </a:r>
            <a:endParaRPr/>
          </a:p>
          <a:p>
            <a:pPr lvl="0" rtl="0">
              <a:spcBef>
                <a:spcPts val="0"/>
              </a:spcBef>
              <a:buNone/>
            </a:pPr>
            <a:r>
              <a:t/>
            </a:r>
            <a:endParaRPr/>
          </a:p>
        </p:txBody>
      </p:sp>
      <p:pic>
        <p:nvPicPr>
          <p:cNvPr id="166" name="Shape 166"/>
          <p:cNvPicPr preferRelativeResize="0"/>
          <p:nvPr/>
        </p:nvPicPr>
        <p:blipFill>
          <a:blip r:embed="rId3">
            <a:alphaModFix/>
          </a:blip>
          <a:stretch>
            <a:fillRect/>
          </a:stretch>
        </p:blipFill>
        <p:spPr>
          <a:xfrm>
            <a:off x="577450" y="2480323"/>
            <a:ext cx="7795926" cy="493524"/>
          </a:xfrm>
          <a:prstGeom prst="rect">
            <a:avLst/>
          </a:prstGeom>
          <a:noFill/>
          <a:ln>
            <a:noFill/>
          </a:ln>
        </p:spPr>
      </p:pic>
      <p:sp>
        <p:nvSpPr>
          <p:cNvPr id="167" name="Shape 167"/>
          <p:cNvSpPr/>
          <p:nvPr/>
        </p:nvSpPr>
        <p:spPr>
          <a:xfrm>
            <a:off x="3283650" y="2225725"/>
            <a:ext cx="1480500" cy="634500"/>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1" name="Shape 171"/>
        <p:cNvGrpSpPr/>
        <p:nvPr/>
      </p:nvGrpSpPr>
      <p:grpSpPr>
        <a:xfrm>
          <a:off x="0" y="0"/>
          <a:ext cx="0" cy="0"/>
          <a:chOff x="0" y="0"/>
          <a:chExt cx="0" cy="0"/>
        </a:xfrm>
      </p:grpSpPr>
      <p:sp>
        <p:nvSpPr>
          <p:cNvPr id="172" name="Shape 172"/>
          <p:cNvSpPr txBox="1"/>
          <p:nvPr>
            <p:ph type="title"/>
          </p:nvPr>
        </p:nvSpPr>
        <p:spPr>
          <a:xfrm>
            <a:off x="311700" y="555600"/>
            <a:ext cx="3693300" cy="755700"/>
          </a:xfrm>
          <a:prstGeom prst="rect">
            <a:avLst/>
          </a:prstGeom>
        </p:spPr>
        <p:txBody>
          <a:bodyPr anchorCtr="0" anchor="b" bIns="91425" lIns="91425" rIns="91425" tIns="91425">
            <a:noAutofit/>
          </a:bodyPr>
          <a:lstStyle/>
          <a:p>
            <a:pPr lvl="0" rtl="0">
              <a:spcBef>
                <a:spcPts val="0"/>
              </a:spcBef>
              <a:buNone/>
            </a:pPr>
            <a:r>
              <a:rPr lang="en"/>
              <a:t>Modelling </a:t>
            </a:r>
            <a:r>
              <a:rPr lang="en"/>
              <a:t>Hierarchy</a:t>
            </a:r>
          </a:p>
        </p:txBody>
      </p:sp>
      <p:sp>
        <p:nvSpPr>
          <p:cNvPr id="173" name="Shape 173"/>
          <p:cNvSpPr txBox="1"/>
          <p:nvPr>
            <p:ph idx="1" type="body"/>
          </p:nvPr>
        </p:nvSpPr>
        <p:spPr>
          <a:xfrm>
            <a:off x="311700" y="1389600"/>
            <a:ext cx="3693300" cy="3179400"/>
          </a:xfrm>
          <a:prstGeom prst="rect">
            <a:avLst/>
          </a:prstGeom>
        </p:spPr>
        <p:txBody>
          <a:bodyPr anchorCtr="0" anchor="t" bIns="91425" lIns="91425" rIns="91425" tIns="91425">
            <a:noAutofit/>
          </a:bodyPr>
          <a:lstStyle/>
          <a:p>
            <a:pPr lvl="0" rtl="0">
              <a:spcBef>
                <a:spcPts val="0"/>
              </a:spcBef>
              <a:buNone/>
            </a:pPr>
            <a:r>
              <a:rPr lang="en"/>
              <a:t>There is a hierarchy for which all the objects exist in the scene.</a:t>
            </a:r>
          </a:p>
          <a:p>
            <a:pPr lvl="0" rtl="0">
              <a:spcBef>
                <a:spcPts val="0"/>
              </a:spcBef>
              <a:buNone/>
            </a:pPr>
            <a:r>
              <a:t/>
            </a:r>
            <a:endParaRPr/>
          </a:p>
          <a:p>
            <a:pPr lvl="0" rtl="0">
              <a:spcBef>
                <a:spcPts val="0"/>
              </a:spcBef>
              <a:buNone/>
            </a:pPr>
            <a:r>
              <a:t/>
            </a:r>
            <a:endParaRPr/>
          </a:p>
          <a:p>
            <a:pPr lvl="0" rtl="0">
              <a:spcBef>
                <a:spcPts val="0"/>
              </a:spcBef>
              <a:buNone/>
            </a:pPr>
            <a:r>
              <a:t/>
            </a:r>
            <a:endParaRPr/>
          </a:p>
        </p:txBody>
      </p:sp>
      <p:sp>
        <p:nvSpPr>
          <p:cNvPr id="174" name="Shape 174"/>
          <p:cNvSpPr/>
          <p:nvPr/>
        </p:nvSpPr>
        <p:spPr>
          <a:xfrm>
            <a:off x="3283650" y="2225725"/>
            <a:ext cx="1480500" cy="634500"/>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175" name="Shape 175"/>
          <p:cNvPicPr preferRelativeResize="0"/>
          <p:nvPr/>
        </p:nvPicPr>
        <p:blipFill>
          <a:blip r:embed="rId3">
            <a:alphaModFix/>
          </a:blip>
          <a:stretch>
            <a:fillRect/>
          </a:stretch>
        </p:blipFill>
        <p:spPr>
          <a:xfrm>
            <a:off x="3164375" y="1831900"/>
            <a:ext cx="5433550" cy="3018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9" name="Shape 179"/>
        <p:cNvGrpSpPr/>
        <p:nvPr/>
      </p:nvGrpSpPr>
      <p:grpSpPr>
        <a:xfrm>
          <a:off x="0" y="0"/>
          <a:ext cx="0" cy="0"/>
          <a:chOff x="0" y="0"/>
          <a:chExt cx="0" cy="0"/>
        </a:xfrm>
      </p:grpSpPr>
      <p:sp>
        <p:nvSpPr>
          <p:cNvPr id="180" name="Shape 180"/>
          <p:cNvSpPr txBox="1"/>
          <p:nvPr>
            <p:ph type="title"/>
          </p:nvPr>
        </p:nvSpPr>
        <p:spPr>
          <a:xfrm>
            <a:off x="311700" y="555600"/>
            <a:ext cx="2808000" cy="755700"/>
          </a:xfrm>
          <a:prstGeom prst="rect">
            <a:avLst/>
          </a:prstGeom>
        </p:spPr>
        <p:txBody>
          <a:bodyPr anchorCtr="0" anchor="b" bIns="91425" lIns="91425" rIns="91425" tIns="91425">
            <a:noAutofit/>
          </a:bodyPr>
          <a:lstStyle/>
          <a:p>
            <a:pPr lvl="0">
              <a:spcBef>
                <a:spcPts val="0"/>
              </a:spcBef>
              <a:buNone/>
            </a:pPr>
            <a:r>
              <a:rPr lang="en" sz="3000"/>
              <a:t>Thanks!</a:t>
            </a:r>
          </a:p>
        </p:txBody>
      </p:sp>
      <p:sp>
        <p:nvSpPr>
          <p:cNvPr id="181" name="Shape 181"/>
          <p:cNvSpPr txBox="1"/>
          <p:nvPr>
            <p:ph idx="1" type="body"/>
          </p:nvPr>
        </p:nvSpPr>
        <p:spPr>
          <a:xfrm>
            <a:off x="311700" y="1389600"/>
            <a:ext cx="2808000" cy="3179400"/>
          </a:xfrm>
          <a:prstGeom prst="rect">
            <a:avLst/>
          </a:prstGeom>
        </p:spPr>
        <p:txBody>
          <a:bodyPr anchorCtr="0" anchor="t" bIns="91425" lIns="91425" rIns="91425" tIns="91425">
            <a:noAutofit/>
          </a:bodyPr>
          <a:lstStyle/>
          <a:p>
            <a:pPr lvl="0">
              <a:spcBef>
                <a:spcPts val="0"/>
              </a:spcBef>
              <a:spcAft>
                <a:spcPts val="0"/>
              </a:spcAft>
              <a:buNone/>
            </a:pPr>
            <a:r>
              <a:rPr lang="en" sz="1400"/>
              <a:t>Lee Sander</a:t>
            </a:r>
          </a:p>
          <a:p>
            <a:pPr lvl="0">
              <a:spcBef>
                <a:spcPts val="0"/>
              </a:spcBef>
              <a:spcAft>
                <a:spcPts val="0"/>
              </a:spcAft>
              <a:buNone/>
            </a:pPr>
            <a:r>
              <a:rPr lang="en" sz="1400"/>
              <a:t>lee@leesander.com</a:t>
            </a:r>
          </a:p>
          <a:p>
            <a:pPr lvl="0">
              <a:spcBef>
                <a:spcPts val="0"/>
              </a:spcBef>
              <a:spcAft>
                <a:spcPts val="0"/>
              </a:spcAft>
              <a:buNone/>
            </a:pPr>
            <a:r>
              <a:rPr lang="en" sz="1400"/>
              <a:t>Github: leesander1</a:t>
            </a:r>
          </a:p>
          <a:p>
            <a:pPr lvl="0">
              <a:spcBef>
                <a:spcPts val="0"/>
              </a:spcBef>
              <a:spcAft>
                <a:spcPts val="0"/>
              </a:spcAft>
              <a:buNone/>
            </a:pPr>
            <a:r>
              <a:t/>
            </a:r>
            <a:endParaRPr sz="1400"/>
          </a:p>
          <a:p>
            <a:pPr lvl="0">
              <a:spcBef>
                <a:spcPts val="0"/>
              </a:spcBef>
              <a:spcAft>
                <a:spcPts val="0"/>
              </a:spcAft>
              <a:buNone/>
            </a:pPr>
            <a:r>
              <a:rPr lang="en" sz="1400"/>
              <a:t> </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 name="Shape 59"/>
        <p:cNvGrpSpPr/>
        <p:nvPr/>
      </p:nvGrpSpPr>
      <p:grpSpPr>
        <a:xfrm>
          <a:off x="0" y="0"/>
          <a:ext cx="0" cy="0"/>
          <a:chOff x="0" y="0"/>
          <a:chExt cx="0" cy="0"/>
        </a:xfrm>
      </p:grpSpPr>
      <p:sp>
        <p:nvSpPr>
          <p:cNvPr id="60" name="Shape 60"/>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Project Introduction</a:t>
            </a:r>
          </a:p>
        </p:txBody>
      </p:sp>
      <p:sp>
        <p:nvSpPr>
          <p:cNvPr id="61" name="Shape 61"/>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a:t>An example using techniques learned in class to create objects in augmented reality and compatible with virtual reality devices. All in the browser. Use Chrome or else...</a:t>
            </a:r>
          </a:p>
          <a:p>
            <a:pPr lvl="0">
              <a:spcBef>
                <a:spcPts val="0"/>
              </a:spcBef>
              <a:buNone/>
            </a:pPr>
            <a:r>
              <a:rPr lang="en"/>
              <a:t>Technology used:</a:t>
            </a:r>
          </a:p>
          <a:p>
            <a:pPr indent="-228600" lvl="0" marL="457200" rtl="0">
              <a:spcBef>
                <a:spcPts val="0"/>
              </a:spcBef>
            </a:pPr>
            <a:r>
              <a:rPr lang="en"/>
              <a:t>webvr</a:t>
            </a:r>
          </a:p>
          <a:p>
            <a:pPr indent="-228600" lvl="0" marL="457200" rtl="0">
              <a:spcBef>
                <a:spcPts val="0"/>
              </a:spcBef>
            </a:pPr>
            <a:r>
              <a:rPr lang="en"/>
              <a:t>a-frame</a:t>
            </a:r>
          </a:p>
          <a:p>
            <a:pPr indent="-228600" lvl="0" marL="457200" rtl="0">
              <a:spcBef>
                <a:spcPts val="0"/>
              </a:spcBef>
            </a:pPr>
            <a:r>
              <a:rPr lang="en"/>
              <a:t>av.js</a:t>
            </a:r>
          </a:p>
          <a:p>
            <a:pPr indent="-228600" lvl="0" marL="457200">
              <a:spcBef>
                <a:spcPts val="0"/>
              </a:spcBef>
            </a:pPr>
            <a:r>
              <a:rPr lang="en"/>
              <a:t>Three.js</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 name="Shape 65"/>
        <p:cNvGrpSpPr/>
        <p:nvPr/>
      </p:nvGrpSpPr>
      <p:grpSpPr>
        <a:xfrm>
          <a:off x="0" y="0"/>
          <a:ext cx="0" cy="0"/>
          <a:chOff x="0" y="0"/>
          <a:chExt cx="0" cy="0"/>
        </a:xfrm>
      </p:grpSpPr>
      <p:sp>
        <p:nvSpPr>
          <p:cNvPr id="66" name="Shape 66"/>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Course Material Covered</a:t>
            </a:r>
          </a:p>
        </p:txBody>
      </p:sp>
      <p:sp>
        <p:nvSpPr>
          <p:cNvPr id="67" name="Shape 67"/>
          <p:cNvSpPr txBox="1"/>
          <p:nvPr>
            <p:ph idx="1" type="body"/>
          </p:nvPr>
        </p:nvSpPr>
        <p:spPr>
          <a:xfrm>
            <a:off x="311700" y="1152475"/>
            <a:ext cx="4057800" cy="3416400"/>
          </a:xfrm>
          <a:prstGeom prst="rect">
            <a:avLst/>
          </a:prstGeom>
        </p:spPr>
        <p:txBody>
          <a:bodyPr anchorCtr="0" anchor="t" bIns="91425" lIns="91425" rIns="91425" tIns="91425">
            <a:noAutofit/>
          </a:bodyPr>
          <a:lstStyle/>
          <a:p>
            <a:pPr indent="-228600" lvl="0" marL="457200" rtl="0">
              <a:spcBef>
                <a:spcPts val="0"/>
              </a:spcBef>
              <a:buClr>
                <a:schemeClr val="accent2"/>
              </a:buClr>
            </a:pPr>
            <a:r>
              <a:rPr lang="en" sz="1100">
                <a:solidFill>
                  <a:schemeClr val="accent2"/>
                </a:solidFill>
              </a:rPr>
              <a:t>Interaction</a:t>
            </a:r>
          </a:p>
          <a:p>
            <a:pPr indent="-228600" lvl="0" marL="457200" rtl="0">
              <a:spcBef>
                <a:spcPts val="0"/>
              </a:spcBef>
              <a:buClr>
                <a:schemeClr val="accent2"/>
              </a:buClr>
            </a:pPr>
            <a:r>
              <a:rPr lang="en" sz="1100">
                <a:solidFill>
                  <a:schemeClr val="accent2"/>
                </a:solidFill>
              </a:rPr>
              <a:t>Geometric Objects</a:t>
            </a:r>
          </a:p>
          <a:p>
            <a:pPr indent="-228600" lvl="0" marL="457200" rtl="0">
              <a:spcBef>
                <a:spcPts val="0"/>
              </a:spcBef>
              <a:buClr>
                <a:schemeClr val="accent2"/>
              </a:buClr>
            </a:pPr>
            <a:r>
              <a:rPr lang="en" sz="1100">
                <a:solidFill>
                  <a:schemeClr val="accent2"/>
                </a:solidFill>
              </a:rPr>
              <a:t>Transformations</a:t>
            </a:r>
          </a:p>
          <a:p>
            <a:pPr indent="-228600" lvl="0" marL="457200" rtl="0">
              <a:spcBef>
                <a:spcPts val="0"/>
              </a:spcBef>
              <a:buClr>
                <a:schemeClr val="accent2"/>
              </a:buClr>
            </a:pPr>
            <a:r>
              <a:rPr lang="en" sz="1100">
                <a:solidFill>
                  <a:schemeClr val="accent2"/>
                </a:solidFill>
              </a:rPr>
              <a:t>Projections</a:t>
            </a:r>
          </a:p>
          <a:p>
            <a:pPr indent="-228600" lvl="0" marL="457200" rtl="0">
              <a:spcBef>
                <a:spcPts val="0"/>
              </a:spcBef>
              <a:buClr>
                <a:schemeClr val="accent2"/>
              </a:buClr>
            </a:pPr>
            <a:r>
              <a:rPr lang="en" sz="1100">
                <a:solidFill>
                  <a:schemeClr val="accent2"/>
                </a:solidFill>
              </a:rPr>
              <a:t>Modeling hierarchy</a:t>
            </a:r>
          </a:p>
          <a:p>
            <a:pPr indent="-228600" lvl="0" marL="457200" rtl="0">
              <a:spcBef>
                <a:spcPts val="0"/>
              </a:spcBef>
              <a:buClr>
                <a:schemeClr val="accent2"/>
              </a:buClr>
            </a:pPr>
            <a:r>
              <a:rPr lang="en" sz="1100">
                <a:solidFill>
                  <a:schemeClr val="accent2"/>
                </a:solidFill>
              </a:rPr>
              <a:t>Scene graphs</a:t>
            </a:r>
          </a:p>
          <a:p>
            <a:pPr indent="-228600" lvl="0" marL="457200" rtl="0">
              <a:spcBef>
                <a:spcPts val="0"/>
              </a:spcBef>
              <a:buClr>
                <a:schemeClr val="accent2"/>
              </a:buClr>
            </a:pPr>
            <a:r>
              <a:rPr lang="en" sz="1100">
                <a:solidFill>
                  <a:schemeClr val="accent2"/>
                </a:solidFill>
              </a:rPr>
              <a:t>OpenGL and Touch Screens</a:t>
            </a:r>
          </a:p>
          <a:p>
            <a:pPr indent="-228600" lvl="0" marL="457200" rtl="0">
              <a:spcBef>
                <a:spcPts val="0"/>
              </a:spcBef>
              <a:buClr>
                <a:schemeClr val="accent2"/>
              </a:buClr>
            </a:pPr>
            <a:r>
              <a:rPr lang="en" sz="1100">
                <a:solidFill>
                  <a:schemeClr val="accent2"/>
                </a:solidFill>
              </a:rPr>
              <a:t>Clipping</a:t>
            </a:r>
          </a:p>
          <a:p>
            <a:pPr lvl="0" rtl="0">
              <a:spcBef>
                <a:spcPts val="0"/>
              </a:spcBef>
              <a:buNone/>
            </a:pPr>
            <a:r>
              <a:t/>
            </a:r>
            <a:endParaRPr/>
          </a:p>
        </p:txBody>
      </p:sp>
      <p:sp>
        <p:nvSpPr>
          <p:cNvPr id="68" name="Shape 68"/>
          <p:cNvSpPr txBox="1"/>
          <p:nvPr>
            <p:ph idx="1" type="body"/>
          </p:nvPr>
        </p:nvSpPr>
        <p:spPr>
          <a:xfrm>
            <a:off x="4575450" y="1152475"/>
            <a:ext cx="4057800" cy="3416400"/>
          </a:xfrm>
          <a:prstGeom prst="rect">
            <a:avLst/>
          </a:prstGeom>
        </p:spPr>
        <p:txBody>
          <a:bodyPr anchorCtr="0" anchor="t" bIns="91425" lIns="91425" rIns="91425" tIns="91425">
            <a:noAutofit/>
          </a:bodyPr>
          <a:lstStyle/>
          <a:p>
            <a:pPr indent="-228600" lvl="0" marL="457200" rtl="0">
              <a:spcBef>
                <a:spcPts val="0"/>
              </a:spcBef>
              <a:buClr>
                <a:schemeClr val="accent2"/>
              </a:buClr>
            </a:pPr>
            <a:r>
              <a:rPr lang="en" sz="1100">
                <a:solidFill>
                  <a:schemeClr val="accent2"/>
                </a:solidFill>
              </a:rPr>
              <a:t>Z-buffers</a:t>
            </a:r>
          </a:p>
          <a:p>
            <a:pPr indent="-228600" lvl="0" marL="457200" rtl="0">
              <a:spcBef>
                <a:spcPts val="0"/>
              </a:spcBef>
              <a:buClr>
                <a:schemeClr val="accent2"/>
              </a:buClr>
            </a:pPr>
            <a:r>
              <a:rPr lang="en" sz="1100">
                <a:solidFill>
                  <a:schemeClr val="accent2"/>
                </a:solidFill>
              </a:rPr>
              <a:t>Lighting</a:t>
            </a:r>
          </a:p>
          <a:p>
            <a:pPr indent="-228600" lvl="0" marL="457200" rtl="0">
              <a:spcBef>
                <a:spcPts val="0"/>
              </a:spcBef>
              <a:buClr>
                <a:schemeClr val="accent2"/>
              </a:buClr>
            </a:pPr>
            <a:r>
              <a:rPr lang="en" sz="1100">
                <a:solidFill>
                  <a:schemeClr val="accent2"/>
                </a:solidFill>
              </a:rPr>
              <a:t>Shading</a:t>
            </a:r>
          </a:p>
          <a:p>
            <a:pPr indent="-228600" lvl="0" marL="457200" rtl="0">
              <a:spcBef>
                <a:spcPts val="0"/>
              </a:spcBef>
              <a:buClr>
                <a:schemeClr val="accent2"/>
              </a:buClr>
            </a:pPr>
            <a:r>
              <a:rPr lang="en" sz="1100">
                <a:solidFill>
                  <a:schemeClr val="accent2"/>
                </a:solidFill>
              </a:rPr>
              <a:t>Discrete texture mapping</a:t>
            </a:r>
          </a:p>
          <a:p>
            <a:pPr indent="-228600" lvl="0" marL="457200" rtl="0">
              <a:spcBef>
                <a:spcPts val="0"/>
              </a:spcBef>
              <a:buClr>
                <a:schemeClr val="accent2"/>
              </a:buClr>
            </a:pPr>
            <a:r>
              <a:rPr lang="en" sz="1100">
                <a:solidFill>
                  <a:schemeClr val="accent2"/>
                </a:solidFill>
              </a:rPr>
              <a:t>Surfaces</a:t>
            </a:r>
          </a:p>
          <a:p>
            <a:pPr indent="-228600" lvl="0" marL="457200" rtl="0">
              <a:spcBef>
                <a:spcPts val="0"/>
              </a:spcBef>
              <a:buClr>
                <a:schemeClr val="accent2"/>
              </a:buClr>
            </a:pPr>
            <a:r>
              <a:rPr lang="en" sz="1100">
                <a:solidFill>
                  <a:schemeClr val="accent2"/>
                </a:solidFill>
              </a:rPr>
              <a:t>Advanced rendering</a:t>
            </a:r>
          </a:p>
          <a:p>
            <a:pPr lvl="0" rtl="0">
              <a:spcBef>
                <a:spcPts val="0"/>
              </a:spcBef>
              <a:buNone/>
            </a:pPr>
            <a:r>
              <a:t/>
            </a:r>
            <a:endParaRPr>
              <a:solidFill>
                <a:schemeClr val="accent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 name="Shape 72"/>
        <p:cNvGrpSpPr/>
        <p:nvPr/>
      </p:nvGrpSpPr>
      <p:grpSpPr>
        <a:xfrm>
          <a:off x="0" y="0"/>
          <a:ext cx="0" cy="0"/>
          <a:chOff x="0" y="0"/>
          <a:chExt cx="0" cy="0"/>
        </a:xfrm>
      </p:grpSpPr>
      <p:sp>
        <p:nvSpPr>
          <p:cNvPr id="73" name="Shape 73"/>
          <p:cNvSpPr txBox="1"/>
          <p:nvPr>
            <p:ph type="title"/>
          </p:nvPr>
        </p:nvSpPr>
        <p:spPr>
          <a:xfrm>
            <a:off x="311700" y="555600"/>
            <a:ext cx="2808000" cy="755700"/>
          </a:xfrm>
          <a:prstGeom prst="rect">
            <a:avLst/>
          </a:prstGeom>
        </p:spPr>
        <p:txBody>
          <a:bodyPr anchorCtr="0" anchor="b" bIns="91425" lIns="91425" rIns="91425" tIns="91425">
            <a:noAutofit/>
          </a:bodyPr>
          <a:lstStyle/>
          <a:p>
            <a:pPr lvl="0">
              <a:spcBef>
                <a:spcPts val="0"/>
              </a:spcBef>
              <a:buNone/>
            </a:pPr>
            <a:r>
              <a:rPr lang="en"/>
              <a:t>Marker</a:t>
            </a:r>
          </a:p>
        </p:txBody>
      </p:sp>
      <p:sp>
        <p:nvSpPr>
          <p:cNvPr id="74" name="Shape 74"/>
          <p:cNvSpPr txBox="1"/>
          <p:nvPr>
            <p:ph idx="1" type="body"/>
          </p:nvPr>
        </p:nvSpPr>
        <p:spPr>
          <a:xfrm>
            <a:off x="311700" y="1389600"/>
            <a:ext cx="2808000" cy="3179400"/>
          </a:xfrm>
          <a:prstGeom prst="rect">
            <a:avLst/>
          </a:prstGeom>
        </p:spPr>
        <p:txBody>
          <a:bodyPr anchorCtr="0" anchor="t" bIns="91425" lIns="91425" rIns="91425" tIns="91425">
            <a:noAutofit/>
          </a:bodyPr>
          <a:lstStyle/>
          <a:p>
            <a:pPr lvl="0">
              <a:spcBef>
                <a:spcPts val="0"/>
              </a:spcBef>
              <a:buNone/>
            </a:pPr>
            <a:r>
              <a:rPr lang="en"/>
              <a:t>The marker is used to set position of 3d space on top of camera layer. Different markers can be used... and the angle of the marker will change the 3d space.</a:t>
            </a:r>
          </a:p>
          <a:p>
            <a:pPr lvl="0">
              <a:spcBef>
                <a:spcPts val="0"/>
              </a:spcBef>
              <a:buNone/>
            </a:pPr>
            <a:r>
              <a:rPr lang="en"/>
              <a:t>For simplicity I am using the default marker.</a:t>
            </a:r>
          </a:p>
        </p:txBody>
      </p:sp>
      <p:pic>
        <p:nvPicPr>
          <p:cNvPr id="75" name="Shape 75"/>
          <p:cNvPicPr preferRelativeResize="0"/>
          <p:nvPr/>
        </p:nvPicPr>
        <p:blipFill>
          <a:blip r:embed="rId3">
            <a:alphaModFix/>
          </a:blip>
          <a:stretch>
            <a:fillRect/>
          </a:stretch>
        </p:blipFill>
        <p:spPr>
          <a:xfrm>
            <a:off x="4713537" y="729250"/>
            <a:ext cx="3883025" cy="33618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 name="Shape 79"/>
        <p:cNvGrpSpPr/>
        <p:nvPr/>
      </p:nvGrpSpPr>
      <p:grpSpPr>
        <a:xfrm>
          <a:off x="0" y="0"/>
          <a:ext cx="0" cy="0"/>
          <a:chOff x="0" y="0"/>
          <a:chExt cx="0" cy="0"/>
        </a:xfrm>
      </p:grpSpPr>
      <p:pic>
        <p:nvPicPr>
          <p:cNvPr id="80" name="Shape 80"/>
          <p:cNvPicPr preferRelativeResize="0"/>
          <p:nvPr/>
        </p:nvPicPr>
        <p:blipFill>
          <a:blip r:embed="rId3">
            <a:alphaModFix/>
          </a:blip>
          <a:stretch>
            <a:fillRect/>
          </a:stretch>
        </p:blipFill>
        <p:spPr>
          <a:xfrm>
            <a:off x="2630487" y="520950"/>
            <a:ext cx="3883025" cy="3361899"/>
          </a:xfrm>
          <a:prstGeom prst="rect">
            <a:avLst/>
          </a:prstGeom>
          <a:noFill/>
          <a:ln>
            <a:noFill/>
          </a:ln>
        </p:spPr>
      </p:pic>
      <p:sp>
        <p:nvSpPr>
          <p:cNvPr id="81" name="Shape 81"/>
          <p:cNvSpPr txBox="1"/>
          <p:nvPr>
            <p:ph idx="4294967295" type="subTitle"/>
          </p:nvPr>
        </p:nvSpPr>
        <p:spPr>
          <a:xfrm>
            <a:off x="447900" y="4051900"/>
            <a:ext cx="8520600" cy="792600"/>
          </a:xfrm>
          <a:prstGeom prst="rect">
            <a:avLst/>
          </a:prstGeom>
        </p:spPr>
        <p:txBody>
          <a:bodyPr anchorCtr="0" anchor="t" bIns="91425" lIns="91425" rIns="91425" tIns="91425">
            <a:noAutofit/>
          </a:bodyPr>
          <a:lstStyle/>
          <a:p>
            <a:pPr lvl="0" rtl="0" algn="ctr">
              <a:spcBef>
                <a:spcPts val="0"/>
              </a:spcBef>
              <a:buNone/>
            </a:pPr>
            <a:r>
              <a:rPr lang="en" sz="2400">
                <a:hlinkClick r:id="rId4"/>
              </a:rPr>
              <a:t>https://leesander1.github.io/arvr/</a:t>
            </a:r>
          </a:p>
          <a:p>
            <a:pPr lvl="0" rtl="0">
              <a:spcBef>
                <a:spcPts val="0"/>
              </a:spcBef>
              <a:buNone/>
            </a:pPr>
            <a:r>
              <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 name="Shape 85"/>
        <p:cNvGrpSpPr/>
        <p:nvPr/>
      </p:nvGrpSpPr>
      <p:grpSpPr>
        <a:xfrm>
          <a:off x="0" y="0"/>
          <a:ext cx="0" cy="0"/>
          <a:chOff x="0" y="0"/>
          <a:chExt cx="0" cy="0"/>
        </a:xfrm>
      </p:grpSpPr>
      <p:sp>
        <p:nvSpPr>
          <p:cNvPr id="86" name="Shape 86"/>
          <p:cNvSpPr txBox="1"/>
          <p:nvPr>
            <p:ph type="title"/>
          </p:nvPr>
        </p:nvSpPr>
        <p:spPr>
          <a:xfrm>
            <a:off x="265500" y="1233175"/>
            <a:ext cx="4045199" cy="1482300"/>
          </a:xfrm>
          <a:prstGeom prst="rect">
            <a:avLst/>
          </a:prstGeom>
        </p:spPr>
        <p:txBody>
          <a:bodyPr anchorCtr="0" anchor="b" bIns="91425" lIns="91425" rIns="91425" tIns="91425">
            <a:noAutofit/>
          </a:bodyPr>
          <a:lstStyle/>
          <a:p>
            <a:pPr lvl="0">
              <a:spcBef>
                <a:spcPts val="0"/>
              </a:spcBef>
              <a:buNone/>
            </a:pPr>
            <a:r>
              <a:rPr lang="en"/>
              <a:t>You should see</a:t>
            </a:r>
          </a:p>
          <a:p>
            <a:pPr lvl="0">
              <a:spcBef>
                <a:spcPts val="0"/>
              </a:spcBef>
              <a:buNone/>
            </a:pPr>
            <a:r>
              <a:rPr lang="en"/>
              <a:t>Something like this</a:t>
            </a:r>
          </a:p>
        </p:txBody>
      </p:sp>
      <p:sp>
        <p:nvSpPr>
          <p:cNvPr id="87" name="Shape 87"/>
          <p:cNvSpPr txBox="1"/>
          <p:nvPr>
            <p:ph idx="1" type="subTitle"/>
          </p:nvPr>
        </p:nvSpPr>
        <p:spPr>
          <a:xfrm>
            <a:off x="265500" y="2803075"/>
            <a:ext cx="4045200" cy="1235100"/>
          </a:xfrm>
          <a:prstGeom prst="rect">
            <a:avLst/>
          </a:prstGeom>
        </p:spPr>
        <p:txBody>
          <a:bodyPr anchorCtr="0" anchor="t" bIns="91425" lIns="91425" rIns="91425" tIns="91425">
            <a:noAutofit/>
          </a:bodyPr>
          <a:lstStyle/>
          <a:p>
            <a:pPr lvl="0">
              <a:spcBef>
                <a:spcPts val="0"/>
              </a:spcBef>
              <a:buNone/>
            </a:pPr>
            <a:r>
              <a:rPr lang="en"/>
              <a:t>Augmented sun, earth, moon projected on screen in 3d space of camera. </a:t>
            </a:r>
          </a:p>
        </p:txBody>
      </p:sp>
      <p:pic>
        <p:nvPicPr>
          <p:cNvPr id="88" name="Shape 88"/>
          <p:cNvPicPr preferRelativeResize="0"/>
          <p:nvPr/>
        </p:nvPicPr>
        <p:blipFill>
          <a:blip r:embed="rId3">
            <a:alphaModFix/>
          </a:blip>
          <a:stretch>
            <a:fillRect/>
          </a:stretch>
        </p:blipFill>
        <p:spPr>
          <a:xfrm>
            <a:off x="5496599" y="152400"/>
            <a:ext cx="2721770" cy="483870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 name="Shape 92"/>
        <p:cNvGrpSpPr/>
        <p:nvPr/>
      </p:nvGrpSpPr>
      <p:grpSpPr>
        <a:xfrm>
          <a:off x="0" y="0"/>
          <a:ext cx="0" cy="0"/>
          <a:chOff x="0" y="0"/>
          <a:chExt cx="0" cy="0"/>
        </a:xfrm>
      </p:grpSpPr>
      <p:pic>
        <p:nvPicPr>
          <p:cNvPr id="93" name="Shape 93"/>
          <p:cNvPicPr preferRelativeResize="0"/>
          <p:nvPr/>
        </p:nvPicPr>
        <p:blipFill>
          <a:blip r:embed="rId3">
            <a:alphaModFix/>
          </a:blip>
          <a:stretch>
            <a:fillRect/>
          </a:stretch>
        </p:blipFill>
        <p:spPr>
          <a:xfrm>
            <a:off x="5504600" y="184450"/>
            <a:ext cx="2721770" cy="4838702"/>
          </a:xfrm>
          <a:prstGeom prst="rect">
            <a:avLst/>
          </a:prstGeom>
          <a:noFill/>
          <a:ln>
            <a:noFill/>
          </a:ln>
        </p:spPr>
      </p:pic>
      <p:sp>
        <p:nvSpPr>
          <p:cNvPr id="94" name="Shape 94"/>
          <p:cNvSpPr txBox="1"/>
          <p:nvPr>
            <p:ph type="title"/>
          </p:nvPr>
        </p:nvSpPr>
        <p:spPr>
          <a:xfrm>
            <a:off x="265500" y="1233175"/>
            <a:ext cx="4045200" cy="1482300"/>
          </a:xfrm>
          <a:prstGeom prst="rect">
            <a:avLst/>
          </a:prstGeom>
        </p:spPr>
        <p:txBody>
          <a:bodyPr anchorCtr="0" anchor="b" bIns="91425" lIns="91425" rIns="91425" tIns="91425">
            <a:noAutofit/>
          </a:bodyPr>
          <a:lstStyle/>
          <a:p>
            <a:pPr lvl="0" rtl="0">
              <a:spcBef>
                <a:spcPts val="0"/>
              </a:spcBef>
              <a:buNone/>
            </a:pPr>
            <a:r>
              <a:rPr lang="en"/>
              <a:t>Click the VR button to go to VR mode</a:t>
            </a:r>
          </a:p>
        </p:txBody>
      </p:sp>
      <p:sp>
        <p:nvSpPr>
          <p:cNvPr id="95" name="Shape 95"/>
          <p:cNvSpPr txBox="1"/>
          <p:nvPr>
            <p:ph idx="1" type="subTitle"/>
          </p:nvPr>
        </p:nvSpPr>
        <p:spPr>
          <a:xfrm>
            <a:off x="265500" y="2803075"/>
            <a:ext cx="4045200" cy="1235100"/>
          </a:xfrm>
          <a:prstGeom prst="rect">
            <a:avLst/>
          </a:prstGeom>
        </p:spPr>
        <p:txBody>
          <a:bodyPr anchorCtr="0" anchor="t" bIns="91425" lIns="91425" rIns="91425" tIns="91425">
            <a:noAutofit/>
          </a:bodyPr>
          <a:lstStyle/>
          <a:p>
            <a:pPr lvl="0" rtl="0">
              <a:spcBef>
                <a:spcPts val="0"/>
              </a:spcBef>
              <a:buNone/>
            </a:pPr>
            <a:r>
              <a:rPr lang="en"/>
              <a:t>Built in support for VR headsets using webvr.</a:t>
            </a:r>
          </a:p>
        </p:txBody>
      </p:sp>
      <p:sp>
        <p:nvSpPr>
          <p:cNvPr id="96" name="Shape 96"/>
          <p:cNvSpPr/>
          <p:nvPr/>
        </p:nvSpPr>
        <p:spPr>
          <a:xfrm>
            <a:off x="7555100" y="4507775"/>
            <a:ext cx="921300" cy="576900"/>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 name="Shape 100"/>
        <p:cNvGrpSpPr/>
        <p:nvPr/>
      </p:nvGrpSpPr>
      <p:grpSpPr>
        <a:xfrm>
          <a:off x="0" y="0"/>
          <a:ext cx="0" cy="0"/>
          <a:chOff x="0" y="0"/>
          <a:chExt cx="0" cy="0"/>
        </a:xfrm>
      </p:grpSpPr>
      <p:pic>
        <p:nvPicPr>
          <p:cNvPr id="101" name="Shape 101"/>
          <p:cNvPicPr preferRelativeResize="0"/>
          <p:nvPr/>
        </p:nvPicPr>
        <p:blipFill>
          <a:blip r:embed="rId3">
            <a:alphaModFix/>
          </a:blip>
          <a:stretch>
            <a:fillRect/>
          </a:stretch>
        </p:blipFill>
        <p:spPr>
          <a:xfrm>
            <a:off x="152400" y="152400"/>
            <a:ext cx="8602132" cy="48386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 name="Shape 105"/>
        <p:cNvGrpSpPr/>
        <p:nvPr/>
      </p:nvGrpSpPr>
      <p:grpSpPr>
        <a:xfrm>
          <a:off x="0" y="0"/>
          <a:ext cx="0" cy="0"/>
          <a:chOff x="0" y="0"/>
          <a:chExt cx="0" cy="0"/>
        </a:xfrm>
      </p:grpSpPr>
      <p:sp>
        <p:nvSpPr>
          <p:cNvPr id="106" name="Shape 106"/>
          <p:cNvSpPr txBox="1"/>
          <p:nvPr>
            <p:ph idx="4294967295" type="subTitle"/>
          </p:nvPr>
        </p:nvSpPr>
        <p:spPr>
          <a:xfrm>
            <a:off x="447900" y="4051900"/>
            <a:ext cx="8325000" cy="792600"/>
          </a:xfrm>
          <a:prstGeom prst="rect">
            <a:avLst/>
          </a:prstGeom>
        </p:spPr>
        <p:txBody>
          <a:bodyPr anchorCtr="0" anchor="t" bIns="91425" lIns="91425" rIns="91425" tIns="91425">
            <a:noAutofit/>
          </a:bodyPr>
          <a:lstStyle/>
          <a:p>
            <a:pPr lvl="0" rtl="0" algn="ctr">
              <a:spcBef>
                <a:spcPts val="0"/>
              </a:spcBef>
              <a:buNone/>
            </a:pPr>
            <a:r>
              <a:rPr lang="en" sz="2400">
                <a:hlinkClick r:id="rId3"/>
              </a:rPr>
              <a:t>https://leesander1.github.io/arvr/</a:t>
            </a:r>
            <a:r>
              <a:rPr lang="en" sz="2400"/>
              <a:t>space.html</a:t>
            </a:r>
          </a:p>
          <a:p>
            <a:pPr lvl="0" rtl="0">
              <a:spcBef>
                <a:spcPts val="0"/>
              </a:spcBef>
              <a:buNone/>
            </a:pPr>
            <a:r>
              <a:t/>
            </a:r>
            <a:endParaRPr sz="2400"/>
          </a:p>
        </p:txBody>
      </p:sp>
      <p:pic>
        <p:nvPicPr>
          <p:cNvPr id="107" name="Shape 107"/>
          <p:cNvPicPr preferRelativeResize="0"/>
          <p:nvPr/>
        </p:nvPicPr>
        <p:blipFill>
          <a:blip r:embed="rId4">
            <a:alphaModFix/>
          </a:blip>
          <a:stretch>
            <a:fillRect/>
          </a:stretch>
        </p:blipFill>
        <p:spPr>
          <a:xfrm>
            <a:off x="1241250" y="304800"/>
            <a:ext cx="6661511" cy="3747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dark-2">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